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71" r:id="rId5"/>
    <p:sldId id="273" r:id="rId6"/>
    <p:sldId id="276" r:id="rId7"/>
    <p:sldId id="278" r:id="rId8"/>
    <p:sldId id="279" r:id="rId9"/>
    <p:sldId id="291" r:id="rId10"/>
    <p:sldId id="293" r:id="rId11"/>
    <p:sldId id="295" r:id="rId12"/>
    <p:sldId id="272" r:id="rId13"/>
    <p:sldId id="282" r:id="rId14"/>
    <p:sldId id="283" r:id="rId15"/>
    <p:sldId id="284" r:id="rId16"/>
    <p:sldId id="275" r:id="rId17"/>
    <p:sldId id="286" r:id="rId18"/>
    <p:sldId id="288" r:id="rId19"/>
    <p:sldId id="289" r:id="rId20"/>
    <p:sldId id="290" r:id="rId21"/>
    <p:sldId id="268" r:id="rId22"/>
    <p:sldId id="269" r:id="rId23"/>
    <p:sldId id="294" r:id="rId24"/>
    <p:sldId id="270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49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154954" y="4800586"/>
            <a:ext cx="8825660" cy="56674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pic" sz="half" idx="13"/>
          </p:nvPr>
        </p:nvSpPr>
        <p:spPr>
          <a:xfrm>
            <a:off x="1154954" y="685798"/>
            <a:ext cx="8825660" cy="364067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1154954" y="5367325"/>
            <a:ext cx="8825658" cy="49371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  <a:lvl2pPr marL="0" indent="0">
              <a:buClrTx/>
              <a:buSzTx/>
              <a:buFontTx/>
              <a:buNone/>
              <a:defRPr sz="1200"/>
            </a:lvl2pPr>
            <a:lvl3pPr marL="0" indent="0">
              <a:buClrTx/>
              <a:buSzTx/>
              <a:buFontTx/>
              <a:buNone/>
              <a:defRPr sz="1200"/>
            </a:lvl3pPr>
            <a:lvl4pPr marL="0" indent="0">
              <a:buClrTx/>
              <a:buSzTx/>
              <a:buFontTx/>
              <a:buNone/>
              <a:defRPr sz="1200"/>
            </a:lvl4pPr>
            <a:lvl5pPr marL="0" indent="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6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8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7" cy="232337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3"/>
          </p:nvPr>
        </p:nvSpPr>
        <p:spPr>
          <a:xfrm>
            <a:off x="1154954" y="4350656"/>
            <a:ext cx="8825660" cy="16764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898293" y="971253"/>
            <a:ext cx="801915" cy="181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7" name="Shape 187"/>
          <p:cNvSpPr/>
          <p:nvPr/>
        </p:nvSpPr>
        <p:spPr>
          <a:xfrm>
            <a:off x="9330490" y="2613786"/>
            <a:ext cx="801914" cy="181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98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154954" y="3124200"/>
            <a:ext cx="8825660" cy="16531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1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3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4"/>
          </p:nvPr>
        </p:nvSpPr>
        <p:spPr>
          <a:xfrm>
            <a:off x="3883659" y="1981200"/>
            <a:ext cx="2936243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5"/>
          </p:nvPr>
        </p:nvSpPr>
        <p:spPr>
          <a:xfrm>
            <a:off x="3873104" y="2667000"/>
            <a:ext cx="2946797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6"/>
          </p:nvPr>
        </p:nvSpPr>
        <p:spPr>
          <a:xfrm>
            <a:off x="7124699" y="1981200"/>
            <a:ext cx="2932116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7"/>
          </p:nvPr>
        </p:nvSpPr>
        <p:spPr>
          <a:xfrm>
            <a:off x="7124699" y="2667000"/>
            <a:ext cx="2932116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3726141" y="2133600"/>
            <a:ext cx="2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 flipH="1">
            <a:off x="6962226" y="2133600"/>
            <a:ext cx="2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3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hape 240"/>
          <p:cNvSpPr>
            <a:spLocks noGrp="1"/>
          </p:cNvSpPr>
          <p:nvPr>
            <p:ph type="pic" sz="quarter" idx="13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652462" y="4827211"/>
            <a:ext cx="2940051" cy="65919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3889375" y="4250949"/>
            <a:ext cx="2930525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pic" sz="quarter" idx="16"/>
          </p:nvPr>
        </p:nvSpPr>
        <p:spPr>
          <a:xfrm>
            <a:off x="3889373" y="2209800"/>
            <a:ext cx="2930527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3888020" y="4827210"/>
            <a:ext cx="2934408" cy="65918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7124699" y="4250949"/>
            <a:ext cx="2932116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pic" sz="quarter" idx="19"/>
          </p:nvPr>
        </p:nvSpPr>
        <p:spPr>
          <a:xfrm>
            <a:off x="7124699" y="2209800"/>
            <a:ext cx="2932115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20"/>
          </p:nvPr>
        </p:nvSpPr>
        <p:spPr>
          <a:xfrm>
            <a:off x="7124575" y="4827208"/>
            <a:ext cx="2935999" cy="65919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 flipH="1">
            <a:off x="3726141" y="2133600"/>
            <a:ext cx="2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Shape 249"/>
          <p:cNvSpPr/>
          <p:nvPr/>
        </p:nvSpPr>
        <p:spPr>
          <a:xfrm flipH="1">
            <a:off x="6962226" y="2133600"/>
            <a:ext cx="2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6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7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8304210" y="430212"/>
            <a:ext cx="1752603" cy="582612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652462" y="887412"/>
            <a:ext cx="7423151" cy="53689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44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154954" y="2861733"/>
            <a:ext cx="8825660" cy="1915649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59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sz="half" idx="1"/>
          </p:nvPr>
        </p:nvSpPr>
        <p:spPr>
          <a:xfrm>
            <a:off x="1103312" y="2060575"/>
            <a:ext cx="4396341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74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40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quarter" idx="13"/>
          </p:nvPr>
        </p:nvSpPr>
        <p:spPr>
          <a:xfrm>
            <a:off x="5654495" y="1905000"/>
            <a:ext cx="4396341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9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04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17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154951" y="1447800"/>
            <a:ext cx="3401068" cy="14478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half" idx="1"/>
          </p:nvPr>
        </p:nvSpPr>
        <p:spPr>
          <a:xfrm>
            <a:off x="4784616" y="1447800"/>
            <a:ext cx="5195999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1154951" y="3129278"/>
            <a:ext cx="3401066" cy="28956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153906" y="1854192"/>
            <a:ext cx="5092909" cy="157481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3"/>
          </p:nvPr>
        </p:nvSpPr>
        <p:spPr>
          <a:xfrm>
            <a:off x="6949546" y="1143000"/>
            <a:ext cx="3200402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0">
              <a:buClrTx/>
              <a:buSzTx/>
              <a:buFontTx/>
              <a:buNone/>
              <a:defRPr sz="1400"/>
            </a:lvl2pPr>
            <a:lvl3pPr marL="0" indent="0">
              <a:buClrTx/>
              <a:buSzTx/>
              <a:buFontTx/>
              <a:buNone/>
              <a:defRPr sz="1400"/>
            </a:lvl3pPr>
            <a:lvl4pPr marL="0" indent="0">
              <a:buClrTx/>
              <a:buSzTx/>
              <a:buFontTx/>
              <a:buNone/>
              <a:defRPr sz="1400"/>
            </a:lvl4pPr>
            <a:lvl5pPr marL="0" indent="0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20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21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5" name="image4.png"/>
          <p:cNvPicPr>
            <a:picLocks noChangeAspect="1"/>
          </p:cNvPicPr>
          <p:nvPr/>
        </p:nvPicPr>
        <p:blipFill>
          <a:blip r:embed="rId22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png"/>
          <p:cNvPicPr>
            <a:picLocks noChangeAspect="1"/>
          </p:cNvPicPr>
          <p:nvPr/>
        </p:nvPicPr>
        <p:blipFill>
          <a:blip r:embed="rId23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46109" y="452718"/>
            <a:ext cx="9404725" cy="14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03312" y="2052916"/>
            <a:ext cx="8946541" cy="419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10377625" y="109313"/>
            <a:ext cx="788032" cy="9541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r>
              <a:rPr lang="en-IN" dirty="0" smtClean="0"/>
              <a:t> </a:t>
            </a:r>
          </a:p>
          <a:p>
            <a:r>
              <a:rPr lang="en-IN" sz="1400" dirty="0" smtClean="0"/>
              <a:t>of</a:t>
            </a:r>
            <a:r>
              <a:rPr lang="en-IN" dirty="0" smtClean="0"/>
              <a:t> 14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6981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553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03971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697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26971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ctrTitle"/>
          </p:nvPr>
        </p:nvSpPr>
        <p:spPr>
          <a:xfrm>
            <a:off x="1154952" y="357351"/>
            <a:ext cx="9323862" cy="4420031"/>
          </a:xfrm>
          <a:prstGeom prst="rect">
            <a:avLst/>
          </a:prstGeom>
        </p:spPr>
        <p:txBody>
          <a:bodyPr/>
          <a:lstStyle/>
          <a:p>
            <a:pPr defTabSz="443483">
              <a:defRPr sz="6900" b="1"/>
            </a:pPr>
            <a:r>
              <a:t>A Real Time Application to Identify Alcoholics</a:t>
            </a:r>
            <a:br/>
            <a:r>
              <a:t>from ECG Signals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ubTitle" sz="quarter" idx="1"/>
          </p:nvPr>
        </p:nvSpPr>
        <p:spPr>
          <a:xfrm>
            <a:off x="1154954" y="5113708"/>
            <a:ext cx="9765294" cy="1539340"/>
          </a:xfrm>
          <a:prstGeom prst="rect">
            <a:avLst/>
          </a:prstGeom>
        </p:spPr>
        <p:txBody>
          <a:bodyPr/>
          <a:lstStyle/>
          <a:p>
            <a:r>
              <a:t>Akarsh N Kolekar (1PI13EC009)				Guide: Dr. b Niranjana Krupa</a:t>
            </a:r>
          </a:p>
          <a:p>
            <a:r>
              <a:t>Apoorv Vatsal  (1PI13EC017)</a:t>
            </a:r>
          </a:p>
          <a:p>
            <a:r>
              <a:t>Rakshith Vishwanatha (1PI13EC075)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Sensor Interface with R-pi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510" y="1595715"/>
            <a:ext cx="7761908" cy="3299669"/>
          </a:xfrm>
        </p:spPr>
        <p:txBody>
          <a:bodyPr>
            <a:noAutofit/>
          </a:bodyPr>
          <a:lstStyle/>
          <a:p>
            <a:r>
              <a:rPr lang="en-IN" dirty="0" smtClean="0"/>
              <a:t>Interface diagram of Analog sensor with MCP 3008 ADC</a:t>
            </a:r>
            <a:endParaRPr lang="en-IN" dirty="0"/>
          </a:p>
          <a:p>
            <a:r>
              <a:rPr lang="en-IN" dirty="0" smtClean="0"/>
              <a:t>1kHz </a:t>
            </a:r>
            <a:r>
              <a:rPr lang="en-IN" dirty="0" smtClean="0"/>
              <a:t>sampling required without being able to find actual sampling rate of the DAC – timer() class</a:t>
            </a:r>
          </a:p>
          <a:p>
            <a:pPr marL="0" indent="0">
              <a:buNone/>
            </a:pPr>
            <a:endParaRPr lang="en-IN" dirty="0" smtClean="0"/>
          </a:p>
        </p:txBody>
      </p:sp>
      <p:pic>
        <p:nvPicPr>
          <p:cNvPr id="1026" name="Picture 2" descr="https://mikaelleven.files.wordpress.com/2015/12/raspberrypi_b_gpio_spi_mcp3008_breadboard_mikael-lev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18" y="1202140"/>
            <a:ext cx="3702201" cy="54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09" y="2858948"/>
            <a:ext cx="5290455" cy="38277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2822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270896" y="201105"/>
            <a:ext cx="9404725" cy="14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8" tIns="45718" rIns="45718" bIns="45718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IN" b="1" dirty="0" smtClean="0"/>
              <a:t>Sensor Interface with R-pi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11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357" y="976775"/>
            <a:ext cx="8790418" cy="4942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94" y="976775"/>
            <a:ext cx="14829558" cy="8337556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4726" y="5872123"/>
            <a:ext cx="6643868" cy="1477684"/>
          </a:xfrm>
        </p:spPr>
        <p:txBody>
          <a:bodyPr>
            <a:normAutofit/>
          </a:bodyPr>
          <a:lstStyle/>
          <a:p>
            <a:r>
              <a:rPr lang="en-IN" sz="1800" dirty="0" smtClean="0"/>
              <a:t>CSV file generated from the sampled and digitized </a:t>
            </a:r>
            <a:r>
              <a:rPr lang="en-IN" sz="1800" dirty="0" err="1" smtClean="0"/>
              <a:t>analog</a:t>
            </a:r>
            <a:r>
              <a:rPr lang="en-IN" sz="1800" dirty="0" smtClean="0"/>
              <a:t> signal</a:t>
            </a:r>
          </a:p>
          <a:p>
            <a:r>
              <a:rPr lang="en-IN" sz="1800" dirty="0" smtClean="0"/>
              <a:t>Code to sample at 1kHz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8488196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 Done Since Last Review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109" y="1707226"/>
            <a:ext cx="9936398" cy="4403641"/>
          </a:xfrm>
        </p:spPr>
        <p:txBody>
          <a:bodyPr>
            <a:normAutofit/>
          </a:bodyPr>
          <a:lstStyle/>
          <a:p>
            <a:r>
              <a:rPr lang="en-IN" b="1" dirty="0" smtClean="0"/>
              <a:t>APOORV</a:t>
            </a:r>
          </a:p>
          <a:p>
            <a:endParaRPr lang="en-IN" dirty="0"/>
          </a:p>
          <a:p>
            <a:r>
              <a:rPr lang="en-US" sz="1800" dirty="0"/>
              <a:t>Worked on ARX modeling of ECG signals</a:t>
            </a:r>
          </a:p>
          <a:p>
            <a:pPr lvl="1"/>
            <a:r>
              <a:rPr lang="en-US" sz="1800" dirty="0"/>
              <a:t>Coefficients were obtained which will be form as additional features </a:t>
            </a:r>
            <a:r>
              <a:rPr lang="en-US" sz="1800" dirty="0" smtClean="0"/>
              <a:t>for </a:t>
            </a:r>
            <a:r>
              <a:rPr lang="en-US" sz="1800" dirty="0"/>
              <a:t>classifier</a:t>
            </a:r>
          </a:p>
          <a:p>
            <a:pPr marL="742950" lvl="1" indent="-285750">
              <a:defRPr sz="1800"/>
            </a:pPr>
            <a:endParaRPr lang="en-IN" dirty="0" smtClean="0"/>
          </a:p>
          <a:p>
            <a:pPr marL="311150" indent="-285750">
              <a:defRPr sz="1800"/>
            </a:pPr>
            <a:r>
              <a:rPr lang="en-IN" dirty="0" smtClean="0"/>
              <a:t>Interfaced </a:t>
            </a:r>
            <a:r>
              <a:rPr lang="en-IN" dirty="0"/>
              <a:t>sensor with Raspberry-Pi to obtain CSV file at correct sampling rate</a:t>
            </a:r>
          </a:p>
          <a:p>
            <a:pPr marL="311150" indent="-285750">
              <a:defRPr sz="1800"/>
            </a:pPr>
            <a:endParaRPr lang="en-IN" dirty="0" smtClean="0"/>
          </a:p>
          <a:p>
            <a:pPr marL="311150" indent="-285750">
              <a:defRPr sz="1800"/>
            </a:pPr>
            <a:r>
              <a:rPr lang="en-IN" dirty="0" smtClean="0"/>
              <a:t>Working </a:t>
            </a:r>
            <a:r>
              <a:rPr lang="en-IN" dirty="0"/>
              <a:t>on </a:t>
            </a:r>
            <a:r>
              <a:rPr lang="en-IN" dirty="0" smtClean="0"/>
              <a:t>implementing ECG sensor and verifying operation of AD8232</a:t>
            </a:r>
            <a:endParaRPr lang="en-IN" dirty="0"/>
          </a:p>
          <a:p>
            <a:pPr marL="311150" indent="-285750">
              <a:defRPr sz="1800"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28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57078" y="540156"/>
            <a:ext cx="9404725" cy="14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IN" sz="4000" b="1" smtClean="0"/>
              <a:t>Modelling of Signals</a:t>
            </a:r>
            <a:endParaRPr lang="en-IN" sz="4000" b="1" dirty="0"/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368227" y="1438507"/>
            <a:ext cx="8946541" cy="4551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lnSpc>
                <a:spcPct val="90000"/>
              </a:lnSpc>
            </a:pPr>
            <a:r>
              <a:rPr lang="en-IN" b="1" dirty="0" smtClean="0"/>
              <a:t>APOORV</a:t>
            </a:r>
          </a:p>
          <a:p>
            <a:pPr>
              <a:lnSpc>
                <a:spcPct val="90000"/>
              </a:lnSpc>
            </a:pPr>
            <a:endParaRPr lang="en-IN" b="1" dirty="0"/>
          </a:p>
          <a:p>
            <a:pPr lvl="1">
              <a:lnSpc>
                <a:spcPct val="90000"/>
              </a:lnSpc>
            </a:pPr>
            <a:r>
              <a:rPr lang="en-IN" dirty="0">
                <a:latin typeface="Times New Roman"/>
              </a:rPr>
              <a:t>AR Model Structure:</a:t>
            </a:r>
            <a:r>
              <a:rPr lang="en-IN" sz="1800" dirty="0"/>
              <a:t> </a:t>
            </a:r>
            <a:r>
              <a:rPr lang="en-IN" sz="1800" dirty="0">
                <a:solidFill>
                  <a:schemeClr val="tx1"/>
                </a:solidFill>
              </a:rPr>
              <a:t/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en-IN" sz="1800" dirty="0">
                <a:solidFill>
                  <a:schemeClr val="tx1"/>
                </a:solidFill>
              </a:rPr>
              <a:t/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en-IN" sz="1800" dirty="0">
                <a:solidFill>
                  <a:schemeClr val="tx1"/>
                </a:solidFill>
              </a:rPr>
              <a:t/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en-IN" sz="1800" dirty="0">
                <a:solidFill>
                  <a:schemeClr val="tx1"/>
                </a:solidFill>
              </a:rPr>
              <a:t/>
            </a:r>
            <a:br>
              <a:rPr lang="en-IN" sz="1800" dirty="0">
                <a:solidFill>
                  <a:schemeClr val="tx1"/>
                </a:solidFill>
              </a:rPr>
            </a:br>
            <a:endParaRPr lang="en-IN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IN" dirty="0">
                <a:latin typeface="Times New Roman"/>
              </a:rPr>
              <a:t>ARX Model Structure</a:t>
            </a:r>
            <a:r>
              <a:rPr lang="en-IN" sz="1800" dirty="0"/>
              <a:t>:</a:t>
            </a:r>
            <a:r>
              <a:rPr lang="en-IN" sz="1800" dirty="0">
                <a:solidFill>
                  <a:schemeClr val="tx1"/>
                </a:solidFill>
              </a:rPr>
              <a:t/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en-IN" sz="1800" dirty="0">
                <a:solidFill>
                  <a:schemeClr val="tx1"/>
                </a:solidFill>
              </a:rPr>
              <a:t/>
            </a:r>
            <a:br>
              <a:rPr lang="en-IN" sz="1800" dirty="0">
                <a:solidFill>
                  <a:schemeClr val="tx1"/>
                </a:solidFill>
              </a:rPr>
            </a:br>
            <a:endParaRPr lang="en-IN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IN" sz="1800" dirty="0"/>
          </a:p>
          <a:p>
            <a:pPr lvl="1">
              <a:lnSpc>
                <a:spcPct val="90000"/>
              </a:lnSpc>
            </a:pPr>
            <a:endParaRPr lang="en-IN" sz="1800" dirty="0"/>
          </a:p>
          <a:p>
            <a:pPr lvl="1">
              <a:lnSpc>
                <a:spcPct val="90000"/>
              </a:lnSpc>
            </a:pPr>
            <a:endParaRPr lang="en-IN" sz="1800" dirty="0"/>
          </a:p>
          <a:p>
            <a:pPr lvl="1">
              <a:lnSpc>
                <a:spcPct val="90000"/>
              </a:lnSpc>
            </a:pPr>
            <a:endParaRPr lang="en-IN" sz="1800" dirty="0"/>
          </a:p>
          <a:p>
            <a:pPr marL="742950" lvl="1" indent="-285750">
              <a:lnSpc>
                <a:spcPct val="90000"/>
              </a:lnSpc>
              <a:defRPr sz="1800"/>
            </a:pPr>
            <a:endParaRPr lang="en-IN" dirty="0"/>
          </a:p>
          <a:p>
            <a:pPr marL="742950" lvl="1" indent="-285750">
              <a:lnSpc>
                <a:spcPct val="90000"/>
              </a:lnSpc>
              <a:defRPr sz="1800"/>
            </a:pPr>
            <a:endParaRPr lang="en-IN" dirty="0"/>
          </a:p>
          <a:p>
            <a:endParaRPr lang="en-IN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34" y="4073535"/>
            <a:ext cx="4161168" cy="605894"/>
          </a:xfrm>
          <a:prstGeom prst="rect">
            <a:avLst/>
          </a:prstGeom>
        </p:spPr>
      </p:pic>
      <p:pic>
        <p:nvPicPr>
          <p:cNvPr id="7" name="Picture 6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34" y="4912111"/>
            <a:ext cx="4201490" cy="550331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634" y="2752695"/>
            <a:ext cx="2357472" cy="458894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587" y="2662794"/>
            <a:ext cx="3403198" cy="638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59" y="3967014"/>
            <a:ext cx="2943695" cy="23173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7220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646109" y="225597"/>
            <a:ext cx="9404725" cy="14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sz="4000" b="1" dirty="0"/>
              <a:t>Work Done</a:t>
            </a:r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842229" y="1157638"/>
            <a:ext cx="9208605" cy="488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System Identification toolbox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shot (107).png"/>
          <p:cNvPicPr>
            <a:picLocks noChangeAspect="1"/>
          </p:cNvPicPr>
          <p:nvPr/>
        </p:nvPicPr>
        <p:blipFill rotWithShape="1">
          <a:blip r:embed="rId2"/>
          <a:srcRect b="6573"/>
          <a:stretch/>
        </p:blipFill>
        <p:spPr>
          <a:xfrm>
            <a:off x="0" y="1694992"/>
            <a:ext cx="6673971" cy="3502636"/>
          </a:xfrm>
          <a:prstGeom prst="rect">
            <a:avLst/>
          </a:prstGeom>
        </p:spPr>
      </p:pic>
      <p:pic>
        <p:nvPicPr>
          <p:cNvPr id="7" name="Picture 6" descr="Screenshot (108).png"/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5218957" y="2958129"/>
            <a:ext cx="6973043" cy="36742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2390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09" y="452718"/>
            <a:ext cx="9404725" cy="1400531"/>
          </a:xfrm>
        </p:spPr>
        <p:txBody>
          <a:bodyPr>
            <a:normAutofit/>
          </a:bodyPr>
          <a:lstStyle/>
          <a:p>
            <a:r>
              <a:rPr lang="en-US" sz="4000" b="1" dirty="0"/>
              <a:t>Work </a:t>
            </a:r>
            <a:r>
              <a:rPr lang="en-US" sz="4000" b="1" dirty="0" smtClean="0"/>
              <a:t>Done</a:t>
            </a:r>
            <a:endParaRPr lang="en-US" sz="4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b="6124"/>
          <a:stretch/>
        </p:blipFill>
        <p:spPr>
          <a:xfrm>
            <a:off x="2062707" y="1063416"/>
            <a:ext cx="7988127" cy="55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35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89"/>
          <p:cNvSpPr>
            <a:spLocks noGrp="1"/>
          </p:cNvSpPr>
          <p:nvPr>
            <p:ph type="title"/>
          </p:nvPr>
        </p:nvSpPr>
        <p:spPr>
          <a:xfrm>
            <a:off x="646108" y="452718"/>
            <a:ext cx="9404727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Work Done Since Last Review</a:t>
            </a:r>
          </a:p>
        </p:txBody>
      </p:sp>
      <p:sp>
        <p:nvSpPr>
          <p:cNvPr id="10" name="Shape 290"/>
          <p:cNvSpPr>
            <a:spLocks noGrp="1"/>
          </p:cNvSpPr>
          <p:nvPr>
            <p:ph type="body" idx="1"/>
          </p:nvPr>
        </p:nvSpPr>
        <p:spPr>
          <a:xfrm>
            <a:off x="646108" y="1853249"/>
            <a:ext cx="8946543" cy="41954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/>
            </a:pPr>
            <a:r>
              <a:rPr dirty="0"/>
              <a:t>AKARSH</a:t>
            </a:r>
          </a:p>
          <a:p>
            <a:pPr marL="0" lvl="1" indent="457200">
              <a:lnSpc>
                <a:spcPct val="90000"/>
              </a:lnSpc>
              <a:buSzTx/>
              <a:buNone/>
            </a:pPr>
            <a:endParaRPr dirty="0"/>
          </a:p>
          <a:p>
            <a:pPr lvl="1">
              <a:lnSpc>
                <a:spcPct val="90000"/>
              </a:lnSpc>
            </a:pPr>
            <a:r>
              <a:rPr dirty="0"/>
              <a:t>Applied self-written Gaussian Kernel to dataset.</a:t>
            </a:r>
          </a:p>
          <a:p>
            <a:pPr lvl="1">
              <a:lnSpc>
                <a:spcPct val="90000"/>
              </a:lnSpc>
            </a:pPr>
            <a:endParaRPr dirty="0"/>
          </a:p>
          <a:p>
            <a:pPr lvl="1">
              <a:lnSpc>
                <a:spcPct val="90000"/>
              </a:lnSpc>
            </a:pPr>
            <a:endParaRPr dirty="0"/>
          </a:p>
          <a:p>
            <a:pPr lvl="1">
              <a:lnSpc>
                <a:spcPct val="90000"/>
              </a:lnSpc>
            </a:pPr>
            <a:endParaRPr dirty="0"/>
          </a:p>
          <a:p>
            <a:pPr lvl="1">
              <a:lnSpc>
                <a:spcPct val="90000"/>
              </a:lnSpc>
            </a:pPr>
            <a:r>
              <a:rPr dirty="0"/>
              <a:t>Feature dimensions increased from 23 to 67 (i.e., number of samples)</a:t>
            </a:r>
          </a:p>
          <a:p>
            <a:pPr lvl="1">
              <a:lnSpc>
                <a:spcPct val="90000"/>
              </a:lnSpc>
            </a:pPr>
            <a:endParaRPr dirty="0"/>
          </a:p>
          <a:p>
            <a:pPr lvl="1">
              <a:lnSpc>
                <a:spcPct val="90000"/>
              </a:lnSpc>
            </a:pPr>
            <a:r>
              <a:rPr dirty="0"/>
              <a:t>No increase in accuracy observed for classifier with Kernel use (accuracy remained at ~70%) for K-fold cross validation with k=8.</a:t>
            </a:r>
          </a:p>
        </p:txBody>
      </p:sp>
      <p:pic>
        <p:nvPicPr>
          <p:cNvPr id="11" name="rbf kernel formula.png"/>
          <p:cNvPicPr>
            <a:picLocks noChangeAspect="1"/>
          </p:cNvPicPr>
          <p:nvPr/>
        </p:nvPicPr>
        <p:blipFill>
          <a:blip r:embed="rId2">
            <a:extLst/>
          </a:blip>
          <a:srcRect t="45862" b="27465"/>
          <a:stretch>
            <a:fillRect/>
          </a:stretch>
        </p:blipFill>
        <p:spPr>
          <a:xfrm>
            <a:off x="1040234" y="3256160"/>
            <a:ext cx="9169401" cy="7248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268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93"/>
          <p:cNvSpPr>
            <a:spLocks noGrp="1"/>
          </p:cNvSpPr>
          <p:nvPr>
            <p:ph type="title"/>
          </p:nvPr>
        </p:nvSpPr>
        <p:spPr>
          <a:xfrm>
            <a:off x="646108" y="452718"/>
            <a:ext cx="9404727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Work Done Since Last Review</a:t>
            </a:r>
          </a:p>
        </p:txBody>
      </p:sp>
      <p:sp>
        <p:nvSpPr>
          <p:cNvPr id="5" name="Shape 294"/>
          <p:cNvSpPr>
            <a:spLocks noGrp="1"/>
          </p:cNvSpPr>
          <p:nvPr>
            <p:ph type="body" idx="1"/>
          </p:nvPr>
        </p:nvSpPr>
        <p:spPr>
          <a:xfrm>
            <a:off x="259061" y="1743853"/>
            <a:ext cx="11152249" cy="53212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/>
            </a:pPr>
            <a:r>
              <a:rPr dirty="0"/>
              <a:t>AKARSH</a:t>
            </a:r>
          </a:p>
          <a:p>
            <a:pPr marL="0" lvl="1" indent="457200">
              <a:lnSpc>
                <a:spcPct val="90000"/>
              </a:lnSpc>
              <a:buSzTx/>
              <a:buNone/>
            </a:pPr>
            <a:endParaRPr dirty="0"/>
          </a:p>
          <a:p>
            <a:pPr lvl="1">
              <a:lnSpc>
                <a:spcPct val="90000"/>
              </a:lnSpc>
            </a:pPr>
            <a:r>
              <a:rPr dirty="0"/>
              <a:t>Implemented Kernel function in Python and MATLAB</a:t>
            </a:r>
          </a:p>
          <a:p>
            <a:pPr lvl="2">
              <a:lnSpc>
                <a:spcPct val="90000"/>
              </a:lnSpc>
            </a:pPr>
            <a:r>
              <a:rPr dirty="0" smtClean="0"/>
              <a:t>Tested </a:t>
            </a:r>
            <a:r>
              <a:rPr dirty="0"/>
              <a:t>Kernel for varying values of variance (Sigma) from 0.001 to 100.</a:t>
            </a:r>
          </a:p>
          <a:p>
            <a:pPr lvl="2">
              <a:lnSpc>
                <a:spcPct val="90000"/>
              </a:lnSpc>
            </a:pPr>
            <a:r>
              <a:rPr dirty="0" smtClean="0"/>
              <a:t>Highest </a:t>
            </a:r>
            <a:r>
              <a:rPr dirty="0"/>
              <a:t>accuracy was obtained for Sigma=1.111</a:t>
            </a:r>
          </a:p>
          <a:p>
            <a:pPr lvl="1">
              <a:lnSpc>
                <a:spcPct val="90000"/>
              </a:lnSpc>
            </a:pPr>
            <a:endParaRPr dirty="0"/>
          </a:p>
          <a:p>
            <a:pPr lvl="1">
              <a:lnSpc>
                <a:spcPct val="90000"/>
              </a:lnSpc>
            </a:pPr>
            <a:r>
              <a:rPr dirty="0"/>
              <a:t>Understood Meta Cognitive Learning Algorithm for an Extreme Learning Machine Classifier by studying a paper.</a:t>
            </a:r>
          </a:p>
          <a:p>
            <a:pPr lvl="1">
              <a:lnSpc>
                <a:spcPct val="90000"/>
              </a:lnSpc>
            </a:pPr>
            <a:endParaRPr dirty="0"/>
          </a:p>
          <a:p>
            <a:pPr marL="742950" lvl="1" indent="-285750">
              <a:lnSpc>
                <a:spcPct val="90000"/>
              </a:lnSpc>
            </a:pPr>
            <a:r>
              <a:rPr dirty="0"/>
              <a:t>Worked on implementing ECG sensor circuit and verifying operation of AD8232 Sensor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509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99"/>
          <p:cNvSpPr>
            <a:spLocks noGrp="1"/>
          </p:cNvSpPr>
          <p:nvPr>
            <p:ph type="title"/>
          </p:nvPr>
        </p:nvSpPr>
        <p:spPr>
          <a:xfrm>
            <a:off x="367328" y="396962"/>
            <a:ext cx="9404726" cy="1400531"/>
          </a:xfrm>
          <a:prstGeom prst="rect">
            <a:avLst/>
          </a:prstGeom>
        </p:spPr>
        <p:txBody>
          <a:bodyPr/>
          <a:lstStyle/>
          <a:p>
            <a:r>
              <a:rPr b="1" dirty="0" smtClean="0"/>
              <a:t>M</a:t>
            </a:r>
            <a:r>
              <a:rPr lang="en-IN" b="1" dirty="0" err="1" smtClean="0"/>
              <a:t>etaCognitive</a:t>
            </a:r>
            <a:r>
              <a:rPr lang="en-IN" b="1" dirty="0" smtClean="0"/>
              <a:t> </a:t>
            </a:r>
            <a:r>
              <a:rPr b="1" dirty="0" smtClean="0"/>
              <a:t>ELM</a:t>
            </a:r>
            <a:endParaRPr b="1" dirty="0"/>
          </a:p>
        </p:txBody>
      </p:sp>
      <p:sp>
        <p:nvSpPr>
          <p:cNvPr id="5" name="Shape 300"/>
          <p:cNvSpPr>
            <a:spLocks noGrp="1"/>
          </p:cNvSpPr>
          <p:nvPr>
            <p:ph type="body" idx="1"/>
          </p:nvPr>
        </p:nvSpPr>
        <p:spPr>
          <a:xfrm>
            <a:off x="914424" y="1353561"/>
            <a:ext cx="10726755" cy="5300471"/>
          </a:xfrm>
          <a:prstGeom prst="rect">
            <a:avLst/>
          </a:prstGeom>
        </p:spPr>
        <p:txBody>
          <a:bodyPr/>
          <a:lstStyle/>
          <a:p>
            <a:r>
              <a:rPr dirty="0"/>
              <a:t>The architecture of </a:t>
            </a:r>
            <a:r>
              <a:rPr dirty="0" err="1"/>
              <a:t>McELM</a:t>
            </a:r>
            <a:r>
              <a:rPr dirty="0"/>
              <a:t> is not fixed a priori</a:t>
            </a:r>
          </a:p>
          <a:p>
            <a:endParaRPr dirty="0"/>
          </a:p>
          <a:p>
            <a:r>
              <a:rPr dirty="0"/>
              <a:t>Network is built during the training process</a:t>
            </a:r>
          </a:p>
          <a:p>
            <a:endParaRPr dirty="0"/>
          </a:p>
          <a:p>
            <a:r>
              <a:rPr dirty="0"/>
              <a:t>Meta-Cognitive component of </a:t>
            </a:r>
            <a:r>
              <a:rPr dirty="0" err="1"/>
              <a:t>McELM</a:t>
            </a:r>
            <a:r>
              <a:rPr dirty="0"/>
              <a:t> has a self regulatory learning mechanism that decides </a:t>
            </a:r>
            <a:r>
              <a:rPr i="1" dirty="0"/>
              <a:t>what-to-learn, when-to-learn and how-to-learn</a:t>
            </a:r>
          </a:p>
          <a:p>
            <a:endParaRPr i="1" dirty="0"/>
          </a:p>
          <a:p>
            <a:r>
              <a:rPr dirty="0"/>
              <a:t>Samples from training set are presented one by one and meta cognitive component chooses suitable learning strategies  for the sample</a:t>
            </a:r>
          </a:p>
          <a:p>
            <a:endParaRPr dirty="0"/>
          </a:p>
          <a:p>
            <a:r>
              <a:rPr dirty="0"/>
              <a:t>Learning strategies include: deleting sample, adding neuron, updating output weights, or reserving samples for future 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7326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2"/>
          <p:cNvSpPr>
            <a:spLocks noGrp="1"/>
          </p:cNvSpPr>
          <p:nvPr>
            <p:ph type="title"/>
          </p:nvPr>
        </p:nvSpPr>
        <p:spPr>
          <a:xfrm>
            <a:off x="303212" y="206986"/>
            <a:ext cx="9404726" cy="1400531"/>
          </a:xfrm>
          <a:prstGeom prst="rect">
            <a:avLst/>
          </a:prstGeom>
        </p:spPr>
        <p:txBody>
          <a:bodyPr/>
          <a:lstStyle/>
          <a:p>
            <a:r>
              <a:rPr lang="en-IN" b="1" dirty="0" err="1"/>
              <a:t>MetaCognitive</a:t>
            </a:r>
            <a:r>
              <a:rPr lang="en-IN" b="1" dirty="0"/>
              <a:t> ELM</a:t>
            </a:r>
            <a:endParaRPr dirty="0"/>
          </a:p>
        </p:txBody>
      </p:sp>
      <p:sp>
        <p:nvSpPr>
          <p:cNvPr id="5" name="Shape 303"/>
          <p:cNvSpPr>
            <a:spLocks noGrp="1"/>
          </p:cNvSpPr>
          <p:nvPr>
            <p:ph type="body" idx="1"/>
          </p:nvPr>
        </p:nvSpPr>
        <p:spPr>
          <a:xfrm>
            <a:off x="755107" y="1170878"/>
            <a:ext cx="11427871" cy="5486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Neurons in Hidden layer employ q-Gaussian activation function</a:t>
            </a:r>
          </a:p>
          <a:p>
            <a:endParaRPr lang="en-IN" dirty="0" smtClean="0"/>
          </a:p>
          <a:p>
            <a:r>
              <a:rPr dirty="0" smtClean="0"/>
              <a:t>Adding </a:t>
            </a:r>
            <a:r>
              <a:rPr dirty="0"/>
              <a:t>a neuron: </a:t>
            </a:r>
            <a:r>
              <a:rPr dirty="0" err="1"/>
              <a:t>Centres</a:t>
            </a:r>
            <a:r>
              <a:rPr dirty="0"/>
              <a:t> chosen based on the sample, width of Gaussian function chosen </a:t>
            </a:r>
            <a:r>
              <a:rPr dirty="0" smtClean="0"/>
              <a:t>randomly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Output </a:t>
            </a:r>
            <a:r>
              <a:rPr lang="en-IN" dirty="0"/>
              <a:t>weights estimation: Least square estimate using hinge loss error function</a:t>
            </a:r>
          </a:p>
          <a:p>
            <a:endParaRPr lang="en-IN" dirty="0" smtClean="0"/>
          </a:p>
          <a:p>
            <a:r>
              <a:rPr lang="en-IN" dirty="0"/>
              <a:t>Why Hinge Loss Error Function? It facilitates prediction of posterior probabilities better than mean square error.</a:t>
            </a:r>
          </a:p>
          <a:p>
            <a:endParaRPr dirty="0"/>
          </a:p>
        </p:txBody>
      </p:sp>
      <p:pic>
        <p:nvPicPr>
          <p:cNvPr id="6" name="q-GaussianFormula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793" y="4817327"/>
            <a:ext cx="4231885" cy="1839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HingeLossErrorFormula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147" y="4817327"/>
            <a:ext cx="4744839" cy="179534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1892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/>
              <a:t>Work Done By </a:t>
            </a:r>
            <a:r>
              <a:rPr lang="en-IN" dirty="0" smtClean="0"/>
              <a:t>First</a:t>
            </a:r>
            <a:r>
              <a:rPr dirty="0" smtClean="0"/>
              <a:t> </a:t>
            </a:r>
            <a:r>
              <a:rPr dirty="0"/>
              <a:t>Review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xfrm>
            <a:off x="1103311" y="2052916"/>
            <a:ext cx="8946543" cy="4195484"/>
          </a:xfrm>
          <a:prstGeom prst="rect">
            <a:avLst/>
          </a:prstGeom>
        </p:spPr>
        <p:txBody>
          <a:bodyPr/>
          <a:lstStyle/>
          <a:p>
            <a:pPr marL="336041" indent="-336041" defTabSz="448055">
              <a:lnSpc>
                <a:spcPct val="90000"/>
              </a:lnSpc>
              <a:spcBef>
                <a:spcPts val="900"/>
              </a:spcBef>
              <a:defRPr sz="1900"/>
            </a:pPr>
            <a:r>
              <a:t>RAKSHITH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Time domain feature extraction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Non linear feature extraction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endParaRPr/>
          </a:p>
          <a:p>
            <a:pPr marL="336041" indent="-336041" defTabSz="448055">
              <a:lnSpc>
                <a:spcPct val="90000"/>
              </a:lnSpc>
              <a:spcBef>
                <a:spcPts val="900"/>
              </a:spcBef>
              <a:defRPr sz="1900"/>
            </a:pPr>
            <a:r>
              <a:t>APOORV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Raspberry pi setup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Frequency domain feature extraction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endParaRPr/>
          </a:p>
          <a:p>
            <a:pPr marL="336041" indent="-336041" defTabSz="448055">
              <a:lnSpc>
                <a:spcPct val="90000"/>
              </a:lnSpc>
              <a:spcBef>
                <a:spcPts val="900"/>
              </a:spcBef>
              <a:defRPr sz="1900"/>
            </a:pPr>
            <a:r>
              <a:t>AKARSH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Circuit design/simulation 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Introduction to ELM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0"/>
          <p:cNvSpPr>
            <a:spLocks noGrp="1"/>
          </p:cNvSpPr>
          <p:nvPr>
            <p:ph type="title"/>
          </p:nvPr>
        </p:nvSpPr>
        <p:spPr>
          <a:xfrm>
            <a:off x="646109" y="452718"/>
            <a:ext cx="9404726" cy="140053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What </a:t>
            </a:r>
            <a:r>
              <a:rPr lang="en-IN" b="1" dirty="0"/>
              <a:t>w</a:t>
            </a:r>
            <a:r>
              <a:rPr b="1" dirty="0" smtClean="0"/>
              <a:t>e </a:t>
            </a:r>
            <a:r>
              <a:rPr b="1" dirty="0"/>
              <a:t>expect from </a:t>
            </a:r>
            <a:r>
              <a:rPr b="1" dirty="0" err="1" smtClean="0"/>
              <a:t>McELM</a:t>
            </a:r>
            <a:endParaRPr b="1" dirty="0"/>
          </a:p>
        </p:txBody>
      </p:sp>
      <p:sp>
        <p:nvSpPr>
          <p:cNvPr id="7" name="Shape 311"/>
          <p:cNvSpPr>
            <a:spLocks noGrp="1"/>
          </p:cNvSpPr>
          <p:nvPr>
            <p:ph type="body" idx="1"/>
          </p:nvPr>
        </p:nvSpPr>
        <p:spPr>
          <a:xfrm>
            <a:off x="1103312" y="2052915"/>
            <a:ext cx="8946541" cy="4195485"/>
          </a:xfrm>
          <a:prstGeom prst="rect">
            <a:avLst/>
          </a:prstGeom>
        </p:spPr>
        <p:txBody>
          <a:bodyPr/>
          <a:lstStyle/>
          <a:p>
            <a:r>
              <a:rPr dirty="0"/>
              <a:t>Reduced number of hidden layer neurons</a:t>
            </a:r>
          </a:p>
          <a:p>
            <a:endParaRPr dirty="0"/>
          </a:p>
          <a:p>
            <a:r>
              <a:rPr dirty="0"/>
              <a:t>Better accuracy</a:t>
            </a:r>
          </a:p>
          <a:p>
            <a:endParaRPr dirty="0"/>
          </a:p>
          <a:p>
            <a:r>
              <a:rPr dirty="0"/>
              <a:t>Lesser overfitting</a:t>
            </a:r>
          </a:p>
          <a:p>
            <a:endParaRPr dirty="0"/>
          </a:p>
          <a:p>
            <a:r>
              <a:rPr dirty="0"/>
              <a:t>Lesser computational effort</a:t>
            </a:r>
          </a:p>
          <a:p>
            <a:endParaRPr dirty="0"/>
          </a:p>
          <a:p>
            <a:r>
              <a:rPr dirty="0"/>
              <a:t>Improvement in </a:t>
            </a:r>
            <a:r>
              <a:rPr dirty="0" smtClean="0"/>
              <a:t>generalization </a:t>
            </a:r>
            <a:r>
              <a:rPr dirty="0"/>
              <a:t>capability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1812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TARGETS FOR THE NEXT REVIEW</a:t>
            </a:r>
          </a:p>
        </p:txBody>
      </p:sp>
      <p:sp>
        <p:nvSpPr>
          <p:cNvPr id="353" name="Shape 353"/>
          <p:cNvSpPr>
            <a:spLocks noGrp="1"/>
          </p:cNvSpPr>
          <p:nvPr>
            <p:ph type="body" idx="1"/>
          </p:nvPr>
        </p:nvSpPr>
        <p:spPr>
          <a:xfrm>
            <a:off x="724829" y="1416204"/>
            <a:ext cx="10660566" cy="495486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32613" indent="-332613" defTabSz="443483">
              <a:spcBef>
                <a:spcPts val="900"/>
              </a:spcBef>
              <a:defRPr sz="1900"/>
            </a:pPr>
            <a:r>
              <a:rPr dirty="0"/>
              <a:t>RAKSHITH</a:t>
            </a:r>
          </a:p>
          <a:p>
            <a:pPr marL="720661" lvl="1" indent="-277177" defTabSz="443483">
              <a:spcBef>
                <a:spcPts val="900"/>
              </a:spcBef>
              <a:defRPr sz="1800"/>
            </a:pPr>
            <a:r>
              <a:rPr lang="en-IN" sz="1800" dirty="0" smtClean="0"/>
              <a:t>Implement Meta-Cognitive ELM</a:t>
            </a:r>
          </a:p>
          <a:p>
            <a:pPr marL="720661" lvl="1" indent="-277177" defTabSz="443483">
              <a:spcBef>
                <a:spcPts val="900"/>
              </a:spcBef>
              <a:defRPr sz="1800"/>
            </a:pPr>
            <a:r>
              <a:rPr lang="en-IN" sz="1800" dirty="0" smtClean="0"/>
              <a:t>Implement Classifier section of SVM code in Python</a:t>
            </a:r>
            <a:endParaRPr sz="1700" dirty="0"/>
          </a:p>
          <a:p>
            <a:pPr marL="332613" indent="-332613" defTabSz="443483">
              <a:spcBef>
                <a:spcPts val="900"/>
              </a:spcBef>
              <a:defRPr sz="1900"/>
            </a:pPr>
            <a:endParaRPr lang="en-IN" dirty="0" smtClean="0"/>
          </a:p>
          <a:p>
            <a:pPr marL="332613" indent="-332613" defTabSz="443483">
              <a:spcBef>
                <a:spcPts val="900"/>
              </a:spcBef>
              <a:defRPr sz="1900"/>
            </a:pPr>
            <a:r>
              <a:rPr dirty="0" smtClean="0"/>
              <a:t>APOORV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-US" sz="1600" dirty="0"/>
              <a:t>Remove dependence on System Identification toolbox and convert everything to command line codes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ARX modeling coefficients to be calculated for all samples and consolidated into a single csv file, one for alcoholics and other for </a:t>
            </a:r>
            <a:r>
              <a:rPr lang="en-US" sz="1600" dirty="0" smtClean="0"/>
              <a:t>non-alcoholics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Port </a:t>
            </a:r>
            <a:r>
              <a:rPr lang="en-US" sz="1600" dirty="0"/>
              <a:t>the frequency domain feature extraction MATLAB code to Python</a:t>
            </a:r>
          </a:p>
          <a:p>
            <a:pPr marL="751458" lvl="1" indent="-307975" defTabSz="443483">
              <a:spcBef>
                <a:spcPts val="900"/>
              </a:spcBef>
              <a:defRPr sz="1900"/>
            </a:pPr>
            <a:r>
              <a:rPr lang="en-IN" sz="1700" dirty="0" smtClean="0"/>
              <a:t>Integrate hardware and python code on the Raspberry Pi to make a complete system</a:t>
            </a:r>
            <a:endParaRPr sz="1700" dirty="0"/>
          </a:p>
          <a:p>
            <a:pPr marL="332613" indent="-332613" defTabSz="443483">
              <a:spcBef>
                <a:spcPts val="900"/>
              </a:spcBef>
              <a:defRPr sz="1900"/>
            </a:pPr>
            <a:endParaRPr sz="1700" dirty="0"/>
          </a:p>
          <a:p>
            <a:pPr marL="332613" indent="-332613" defTabSz="443483">
              <a:spcBef>
                <a:spcPts val="900"/>
              </a:spcBef>
              <a:defRPr sz="1900"/>
            </a:pPr>
            <a:r>
              <a:rPr dirty="0"/>
              <a:t>AKARSH</a:t>
            </a:r>
          </a:p>
          <a:p>
            <a:pPr marL="751458" lvl="1" indent="-307975" defTabSz="443483">
              <a:spcBef>
                <a:spcPts val="900"/>
              </a:spcBef>
              <a:defRPr sz="1900"/>
            </a:pPr>
            <a:r>
              <a:rPr lang="en-IN" dirty="0"/>
              <a:t>Implement Meta-Cognitive </a:t>
            </a:r>
            <a:r>
              <a:rPr lang="en-IN" dirty="0" smtClean="0"/>
              <a:t>ELM</a:t>
            </a:r>
            <a:endParaRPr sz="1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601505" y="251996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/>
              <a:t>Literature Survey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1057858" y="1063416"/>
            <a:ext cx="10627773" cy="57945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1800"/>
            </a:pPr>
            <a:r>
              <a:rPr lang="en-IN" dirty="0" smtClean="0"/>
              <a:t>Pico </a:t>
            </a:r>
            <a:r>
              <a:rPr lang="en-IN" dirty="0" err="1" smtClean="0"/>
              <a:t>Technoology</a:t>
            </a:r>
            <a:r>
              <a:rPr lang="en-IN" dirty="0" smtClean="0"/>
              <a:t>, “</a:t>
            </a:r>
            <a:r>
              <a:rPr lang="en-IN" sz="1800" dirty="0"/>
              <a:t>Electrocardiogram (ECG) circuit for use with </a:t>
            </a:r>
            <a:r>
              <a:rPr lang="en-IN" sz="1800" dirty="0" smtClean="0"/>
              <a:t>oscilloscopes</a:t>
            </a:r>
            <a:r>
              <a:rPr lang="en-IN" dirty="0" smtClean="0"/>
              <a:t>”. [Online</a:t>
            </a:r>
            <a:r>
              <a:rPr lang="en-IN" dirty="0"/>
              <a:t>] Available: https://</a:t>
            </a:r>
            <a:r>
              <a:rPr lang="en-IN" dirty="0" smtClean="0"/>
              <a:t>www.picotech.com/library/application-note/electrocardiogram-ecg-circuit-for-use-with-oscilloscopes</a:t>
            </a:r>
          </a:p>
          <a:p>
            <a:pPr>
              <a:lnSpc>
                <a:spcPct val="90000"/>
              </a:lnSpc>
              <a:defRPr sz="1800"/>
            </a:pPr>
            <a:endParaRPr lang="en-IN" dirty="0" smtClean="0"/>
          </a:p>
          <a:p>
            <a:r>
              <a:rPr lang="en-IN" dirty="0" err="1" smtClean="0"/>
              <a:t>Lv</a:t>
            </a:r>
            <a:r>
              <a:rPr lang="en-IN" dirty="0" smtClean="0"/>
              <a:t> Jinhua and Xu </a:t>
            </a:r>
            <a:r>
              <a:rPr lang="en-IN" dirty="0" err="1" smtClean="0"/>
              <a:t>Yanyi</a:t>
            </a:r>
            <a:r>
              <a:rPr lang="en-IN" dirty="0" smtClean="0"/>
              <a:t>, “Circuit </a:t>
            </a:r>
            <a:r>
              <a:rPr lang="en-IN" dirty="0"/>
              <a:t>Design for Front-End </a:t>
            </a:r>
            <a:r>
              <a:rPr lang="en-IN" dirty="0" smtClean="0"/>
              <a:t>Electrocardiograph”, </a:t>
            </a:r>
            <a:r>
              <a:rPr lang="en-IN" dirty="0"/>
              <a:t>International Journal of Multimedia and Ubiquitous Engineering Vol.11, No.5 (2016), pp.345-354 </a:t>
            </a:r>
            <a:endParaRPr lang="en-IN" dirty="0" smtClean="0"/>
          </a:p>
          <a:p>
            <a:pPr>
              <a:lnSpc>
                <a:spcPct val="90000"/>
              </a:lnSpc>
              <a:defRPr sz="1800"/>
            </a:pPr>
            <a:endParaRPr lang="en-IN" dirty="0" smtClean="0"/>
          </a:p>
          <a:p>
            <a:pPr>
              <a:lnSpc>
                <a:spcPct val="90000"/>
              </a:lnSpc>
              <a:defRPr sz="1800"/>
            </a:pPr>
            <a:r>
              <a:rPr lang="en-IN" dirty="0" smtClean="0"/>
              <a:t>Ajay </a:t>
            </a:r>
            <a:r>
              <a:rPr lang="en-IN" dirty="0" err="1"/>
              <a:t>Bharadwaj</a:t>
            </a:r>
            <a:r>
              <a:rPr lang="en-IN" dirty="0"/>
              <a:t> and </a:t>
            </a:r>
            <a:r>
              <a:rPr lang="en-IN" dirty="0" err="1"/>
              <a:t>Umanath</a:t>
            </a:r>
            <a:r>
              <a:rPr lang="en-IN" dirty="0"/>
              <a:t> Kamath, Cypress Semiconductor Corp., </a:t>
            </a:r>
            <a:r>
              <a:rPr lang="en-IN" dirty="0" smtClean="0"/>
              <a:t>“Techniques for accurate ECG signal processing” [Online</a:t>
            </a:r>
            <a:r>
              <a:rPr lang="en-IN" dirty="0"/>
              <a:t>] Available: http://</a:t>
            </a:r>
            <a:r>
              <a:rPr lang="en-IN" dirty="0" smtClean="0"/>
              <a:t>www.eetimes.com/document.asp?doc_id=1278571 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NTHU, “ECG </a:t>
            </a:r>
            <a:r>
              <a:rPr lang="en-IN" dirty="0"/>
              <a:t>Circuits, Signal Sampling and Digitalization</a:t>
            </a:r>
            <a:r>
              <a:rPr lang="en-IN" dirty="0" smtClean="0"/>
              <a:t>” [Online</a:t>
            </a:r>
            <a:r>
              <a:rPr lang="en-IN" dirty="0"/>
              <a:t>] Available: https://www.google.co.in/url?sa=t&amp;rct=j&amp;q=&amp;esrc=s&amp;source=web&amp;cd=1&amp;cad=rja&amp;uact=8&amp;ved=0ahUKEwins5jwg43TAhWCq48KHcxPAysQFgggMAA&amp;url=http%3A%2F%2Flms.nthu.edu.tw%2Fsys%2Fread_attach.php%3Fid%3D692351&amp;usg=AFQjCNFJqOwwhxZZG0FP1yQNMuNpHBV73Q&amp;sig2=e_-</a:t>
            </a:r>
            <a:r>
              <a:rPr lang="en-IN" dirty="0" smtClean="0"/>
              <a:t>aLgXrLbFMIB-XhTd2Kg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Literature Survey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 sz="1800"/>
            </a:pPr>
            <a:r>
              <a:rPr lang="en-IN" dirty="0"/>
              <a:t>L. </a:t>
            </a:r>
            <a:r>
              <a:rPr lang="en-IN" dirty="0" err="1"/>
              <a:t>Ljung</a:t>
            </a:r>
            <a:r>
              <a:rPr lang="en-IN" dirty="0"/>
              <a:t>,“System identification toolbox,” The </a:t>
            </a:r>
            <a:r>
              <a:rPr lang="en-IN" dirty="0" err="1"/>
              <a:t>Matlab</a:t>
            </a:r>
            <a:r>
              <a:rPr lang="en-IN" dirty="0"/>
              <a:t> user’s guide, 2012. [Online] Available: http://radio.feld.cvut.cz/matlab/pdf_doc/ident/ident.pdf</a:t>
            </a:r>
          </a:p>
          <a:p>
            <a:pPr>
              <a:lnSpc>
                <a:spcPct val="90000"/>
              </a:lnSpc>
              <a:defRPr sz="1800"/>
            </a:pPr>
            <a:endParaRPr lang="en-IN" dirty="0" smtClean="0"/>
          </a:p>
          <a:p>
            <a:pPr>
              <a:lnSpc>
                <a:spcPct val="90000"/>
              </a:lnSpc>
              <a:defRPr sz="1800"/>
            </a:pPr>
            <a:r>
              <a:rPr lang="en-IN" dirty="0" smtClean="0"/>
              <a:t>Hong </a:t>
            </a:r>
            <a:r>
              <a:rPr lang="en-IN" dirty="0"/>
              <a:t>He, </a:t>
            </a:r>
            <a:r>
              <a:rPr lang="en-IN" dirty="0" err="1"/>
              <a:t>Xiaowen</a:t>
            </a:r>
            <a:r>
              <a:rPr lang="en-IN" dirty="0"/>
              <a:t> Yan and Wei </a:t>
            </a:r>
            <a:r>
              <a:rPr lang="en-IN" dirty="0" err="1"/>
              <a:t>Wei</a:t>
            </a:r>
            <a:r>
              <a:rPr lang="en-IN" dirty="0"/>
              <a:t>, “Meridian ECG Information Transmission System </a:t>
            </a:r>
            <a:r>
              <a:rPr lang="en-IN" dirty="0" err="1"/>
              <a:t>Modeling</a:t>
            </a:r>
            <a:r>
              <a:rPr lang="en-IN" dirty="0"/>
              <a:t> Using NARX Neural Network” ,IEEE/ACIS 15th International Conference on Computer and Information Science (ICIS), 2016. [Online] </a:t>
            </a:r>
            <a:r>
              <a:rPr lang="en-IN" dirty="0" err="1"/>
              <a:t>Available:http</a:t>
            </a:r>
            <a:r>
              <a:rPr lang="en-IN" dirty="0"/>
              <a:t>://ieeexplore.ieee.org/document/7550775/</a:t>
            </a:r>
          </a:p>
          <a:p>
            <a:pPr>
              <a:lnSpc>
                <a:spcPct val="90000"/>
              </a:lnSpc>
              <a:defRPr sz="1800"/>
            </a:pPr>
            <a:endParaRPr lang="en-IN" dirty="0" smtClean="0"/>
          </a:p>
          <a:p>
            <a:pPr>
              <a:lnSpc>
                <a:spcPct val="90000"/>
              </a:lnSpc>
              <a:defRPr sz="1800"/>
            </a:pPr>
            <a:r>
              <a:rPr lang="en-IN" dirty="0" smtClean="0"/>
              <a:t>R</a:t>
            </a:r>
            <a:r>
              <a:rPr lang="en-IN" dirty="0"/>
              <a:t>. </a:t>
            </a:r>
            <a:r>
              <a:rPr lang="en-IN" dirty="0" err="1"/>
              <a:t>Savitha</a:t>
            </a:r>
            <a:r>
              <a:rPr lang="en-IN" dirty="0"/>
              <a:t>, S. Suresh, H.J. Kim, “A Meta-Cognitive Learning Algorithm for an Extreme Learning Machine Classifier” Cognitive Computation, vol. 6, pp. 253-263, 2014.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9589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TIMELINE </a:t>
            </a:r>
          </a:p>
        </p:txBody>
      </p:sp>
      <p:pic>
        <p:nvPicPr>
          <p:cNvPr id="361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38" y="1275398"/>
            <a:ext cx="12020344" cy="436054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xfrm>
            <a:off x="646109" y="5847924"/>
            <a:ext cx="6008692" cy="868083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</a:lvl1pPr>
          </a:lstStyle>
          <a:p>
            <a:r>
              <a:t>On schedule as per expected timeline</a:t>
            </a:r>
          </a:p>
        </p:txBody>
      </p:sp>
      <p:sp>
        <p:nvSpPr>
          <p:cNvPr id="364" name="Shape 364"/>
          <p:cNvSpPr/>
          <p:nvPr/>
        </p:nvSpPr>
        <p:spPr>
          <a:xfrm flipV="1">
            <a:off x="9045808" y="5077818"/>
            <a:ext cx="2" cy="1634734"/>
          </a:xfrm>
          <a:prstGeom prst="line">
            <a:avLst/>
          </a:prstGeom>
          <a:ln w="76200" cap="rnd">
            <a:solidFill>
              <a:schemeClr val="accent2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646110" y="251997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sz="3700" b="1"/>
            </a:lvl1pPr>
          </a:lstStyle>
          <a:p>
            <a:r>
              <a:rPr dirty="0"/>
              <a:t>Work Done </a:t>
            </a:r>
            <a:r>
              <a:rPr lang="en-IN" dirty="0" smtClean="0"/>
              <a:t>By Second</a:t>
            </a:r>
            <a:r>
              <a:rPr dirty="0" smtClean="0"/>
              <a:t> </a:t>
            </a:r>
            <a:r>
              <a:rPr dirty="0"/>
              <a:t>Review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xfrm>
            <a:off x="522740" y="1206383"/>
            <a:ext cx="10617628" cy="54920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RAKSHITH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Implemented SVM Classifier on MATLAB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Porting Code onto Python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work on Circuit and interface with Raspberry-Pi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/>
          </a:p>
          <a:p>
            <a:pPr>
              <a:lnSpc>
                <a:spcPct val="90000"/>
              </a:lnSpc>
            </a:pPr>
            <a:r>
              <a:t>APOORV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Converted all MATLAB toolbox operations to MATLAB scripts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Worked on AR Modelling. Started work on ARX.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work on Circuit and interface with Raspberry-Pi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/>
          </a:p>
          <a:p>
            <a:pPr>
              <a:lnSpc>
                <a:spcPct val="90000"/>
              </a:lnSpc>
            </a:pPr>
            <a:r>
              <a:t>AKARSH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Implemented ELM Classifier on MATLAB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Implemented ELM Classifier on Python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work on Circuit and interface with Raspberry-Pi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646110" y="251997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sz="3700" b="1"/>
            </a:lvl1pPr>
          </a:lstStyle>
          <a:p>
            <a:r>
              <a:rPr dirty="0"/>
              <a:t>Work </a:t>
            </a:r>
            <a:r>
              <a:rPr dirty="0" smtClean="0"/>
              <a:t>Done</a:t>
            </a:r>
            <a:r>
              <a:rPr lang="en-IN" dirty="0" smtClean="0"/>
              <a:t> Since Last </a:t>
            </a:r>
            <a:r>
              <a:rPr dirty="0" smtClean="0"/>
              <a:t>Review</a:t>
            </a: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xfrm>
            <a:off x="545749" y="1063414"/>
            <a:ext cx="10617628" cy="55938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b="1" dirty="0" smtClean="0"/>
              <a:t>RAKSHITH</a:t>
            </a:r>
            <a:endParaRPr lang="en-IN" b="1" dirty="0" smtClean="0"/>
          </a:p>
          <a:p>
            <a:pPr>
              <a:lnSpc>
                <a:spcPct val="90000"/>
              </a:lnSpc>
            </a:pPr>
            <a:endParaRPr dirty="0"/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 smtClean="0"/>
              <a:t>Trained and tested SVM for unbiased dataset with </a:t>
            </a:r>
            <a:r>
              <a:rPr lang="en-IN" dirty="0" err="1" smtClean="0"/>
              <a:t>crossvalind</a:t>
            </a:r>
            <a:r>
              <a:rPr lang="en-IN" dirty="0" smtClean="0"/>
              <a:t>()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80% </a:t>
            </a:r>
            <a:r>
              <a:rPr lang="en-IN" dirty="0" smtClean="0"/>
              <a:t>- 90% accuracy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Earlier, biasing and self-written k-fold code gave 98% accuracy)</a:t>
            </a:r>
          </a:p>
          <a:p>
            <a:pPr marL="457200" lvl="1" indent="0">
              <a:lnSpc>
                <a:spcPct val="90000"/>
              </a:lnSpc>
              <a:buNone/>
              <a:defRPr sz="1800"/>
            </a:pPr>
            <a:endParaRPr lang="en-IN" dirty="0" smtClean="0"/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 smtClean="0"/>
              <a:t>Feature </a:t>
            </a:r>
            <a:r>
              <a:rPr lang="en-IN" dirty="0"/>
              <a:t>r</a:t>
            </a:r>
            <a:r>
              <a:rPr lang="en-IN" dirty="0" smtClean="0"/>
              <a:t>eduction techniques -- PCA and Combinational </a:t>
            </a:r>
            <a:r>
              <a:rPr lang="en-IN" dirty="0"/>
              <a:t>S</a:t>
            </a:r>
            <a:r>
              <a:rPr lang="en-IN" dirty="0" smtClean="0"/>
              <a:t>election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PCA could reduce 23 features to just 2 dimensions with 80% accuracy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Realised that PCA was not required to select features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But it showed high correlation in features being extracted – can expect good reduction though </a:t>
            </a:r>
            <a:r>
              <a:rPr lang="en-IN" dirty="0" err="1" smtClean="0"/>
              <a:t>comnk</a:t>
            </a:r>
            <a:r>
              <a:rPr lang="en-IN" dirty="0" smtClean="0"/>
              <a:t>()</a:t>
            </a:r>
          </a:p>
          <a:p>
            <a:pPr marL="1168400" lvl="2">
              <a:lnSpc>
                <a:spcPct val="90000"/>
              </a:lnSpc>
              <a:defRPr sz="1800"/>
            </a:pPr>
            <a:endParaRPr lang="en-IN" dirty="0" smtClean="0"/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Combination Selection done using </a:t>
            </a:r>
            <a:r>
              <a:rPr lang="en-IN" dirty="0" err="1" smtClean="0"/>
              <a:t>combnk</a:t>
            </a:r>
            <a:r>
              <a:rPr lang="en-IN" dirty="0" smtClean="0"/>
              <a:t>()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/>
              <a:t>Number of essential features was reduced to </a:t>
            </a:r>
            <a:r>
              <a:rPr lang="en-IN" dirty="0" smtClean="0"/>
              <a:t>just 17 features 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Accuracy retained at 88%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9635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 Done Since Last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109" y="1573413"/>
            <a:ext cx="8946541" cy="4195484"/>
          </a:xfrm>
        </p:spPr>
        <p:txBody>
          <a:bodyPr/>
          <a:lstStyle/>
          <a:p>
            <a:r>
              <a:rPr lang="en-IN" b="1" dirty="0" smtClean="0"/>
              <a:t>RAKSHITH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 lang="en-IN" dirty="0"/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Completed </a:t>
            </a:r>
            <a:r>
              <a:rPr lang="en-IN" dirty="0" smtClean="0"/>
              <a:t>porting time domain, non-linear feature extraction MATLAB </a:t>
            </a:r>
            <a:r>
              <a:rPr lang="en-IN" dirty="0"/>
              <a:t>code to </a:t>
            </a:r>
            <a:r>
              <a:rPr lang="en-IN" dirty="0" smtClean="0"/>
              <a:t>Python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 lang="en-IN" dirty="0"/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 smtClean="0"/>
              <a:t>Worked on designing filters for ECG sensor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LPF and HPF range for filters studied and implemented</a:t>
            </a:r>
          </a:p>
          <a:p>
            <a:pPr marL="1168400" lvl="2">
              <a:lnSpc>
                <a:spcPct val="90000"/>
              </a:lnSpc>
              <a:defRPr sz="1800"/>
            </a:pPr>
            <a:r>
              <a:rPr lang="en-IN" dirty="0" smtClean="0"/>
              <a:t>Notch filter designed and soldered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386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/>
              <a:t>Circuit – Design</a:t>
            </a:r>
            <a:endParaRPr lang="en-IN" sz="37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1914020"/>
            <a:ext cx="8946541" cy="4195484"/>
          </a:xfrm>
        </p:spPr>
        <p:txBody>
          <a:bodyPr>
            <a:normAutofit/>
          </a:bodyPr>
          <a:lstStyle/>
          <a:p>
            <a:r>
              <a:rPr lang="en-IN" dirty="0"/>
              <a:t>Original circuit had just the instrument amplifier and </a:t>
            </a:r>
            <a:r>
              <a:rPr lang="en-IN" dirty="0" smtClean="0"/>
              <a:t>LPF</a:t>
            </a:r>
          </a:p>
          <a:p>
            <a:pPr lvl="1"/>
            <a:r>
              <a:rPr lang="en-IN" dirty="0" smtClean="0"/>
              <a:t>We </a:t>
            </a:r>
            <a:r>
              <a:rPr lang="en-IN" dirty="0"/>
              <a:t>got 50 Hz signals with superimposed ECG </a:t>
            </a:r>
            <a:r>
              <a:rPr lang="en-IN" dirty="0" smtClean="0"/>
              <a:t>signal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/>
              <a:t>Decided to remove 50Hz using a Twin T notch </a:t>
            </a:r>
            <a:r>
              <a:rPr lang="en-IN" dirty="0" smtClean="0"/>
              <a:t>filter</a:t>
            </a:r>
          </a:p>
          <a:p>
            <a:pPr lvl="1"/>
            <a:r>
              <a:rPr lang="en-IN" dirty="0" smtClean="0"/>
              <a:t>Fc </a:t>
            </a:r>
            <a:r>
              <a:rPr lang="en-IN" dirty="0"/>
              <a:t>= 50Hc, Q = 0.75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 smtClean="0"/>
              <a:t>Met </a:t>
            </a:r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 smtClean="0"/>
              <a:t>Maruthy</a:t>
            </a:r>
            <a:r>
              <a:rPr lang="en-IN" dirty="0" smtClean="0"/>
              <a:t> to discuss more about circuit design and placement of leads of the sensor</a:t>
            </a:r>
          </a:p>
          <a:p>
            <a:pPr lvl="1"/>
            <a:r>
              <a:rPr lang="en-IN" sz="1800" dirty="0" smtClean="0"/>
              <a:t>Also go additional inputs about using Audacity for off-site filtering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18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10" y="122835"/>
            <a:ext cx="9404725" cy="1400531"/>
          </a:xfrm>
        </p:spPr>
        <p:txBody>
          <a:bodyPr/>
          <a:lstStyle/>
          <a:p>
            <a:r>
              <a:rPr lang="en-IN" b="1" dirty="0"/>
              <a:t>Circuit – Design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ecg circuit 2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151" y="1629705"/>
            <a:ext cx="8388172" cy="5092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1" y="880975"/>
            <a:ext cx="5266481" cy="296239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460510" y="1292817"/>
            <a:ext cx="1781533" cy="1069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IN" sz="1800" dirty="0" smtClean="0"/>
              <a:t>Clean 50 Hz signal </a:t>
            </a:r>
            <a:endParaRPr lang="en-IN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620151" y="1238181"/>
            <a:ext cx="3389453" cy="56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IN" sz="1800" dirty="0" smtClean="0"/>
              <a:t>Original Circuit</a:t>
            </a:r>
            <a:endParaRPr lang="en-IN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1" y="3906456"/>
            <a:ext cx="5247189" cy="2951544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5419999" y="4175902"/>
            <a:ext cx="2092122" cy="144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IN" sz="1800" dirty="0" smtClean="0"/>
              <a:t>ECG signal superimposed on 50Hz </a:t>
            </a:r>
            <a:endParaRPr lang="en-IN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143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868" y="221226"/>
            <a:ext cx="9404725" cy="1400531"/>
          </a:xfrm>
        </p:spPr>
        <p:txBody>
          <a:bodyPr/>
          <a:lstStyle/>
          <a:p>
            <a:r>
              <a:rPr lang="en-IN" b="1" dirty="0"/>
              <a:t>Circuit –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1453" y="5600884"/>
            <a:ext cx="8946541" cy="1477684"/>
          </a:xfrm>
        </p:spPr>
        <p:txBody>
          <a:bodyPr>
            <a:normAutofit/>
          </a:bodyPr>
          <a:lstStyle/>
          <a:p>
            <a:r>
              <a:rPr lang="en-IN" sz="1800" dirty="0" smtClean="0"/>
              <a:t>New circuit tried on breadboard</a:t>
            </a:r>
          </a:p>
          <a:p>
            <a:pPr lvl="1"/>
            <a:r>
              <a:rPr lang="en-IN" sz="1800" dirty="0" smtClean="0"/>
              <a:t>Promising results (signal spikes every 1.2s) but unstable</a:t>
            </a:r>
          </a:p>
          <a:p>
            <a:pPr lvl="1"/>
            <a:r>
              <a:rPr lang="en-IN" sz="1800" dirty="0" smtClean="0"/>
              <a:t>Implementing soldered version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53" y="1064889"/>
            <a:ext cx="8459381" cy="43154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89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639" y="163347"/>
            <a:ext cx="9404725" cy="1400531"/>
          </a:xfrm>
        </p:spPr>
        <p:txBody>
          <a:bodyPr/>
          <a:lstStyle/>
          <a:p>
            <a:r>
              <a:rPr lang="en-IN" b="1" dirty="0" smtClean="0"/>
              <a:t>Alternative Sensor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162" y="930175"/>
            <a:ext cx="8946541" cy="4195484"/>
          </a:xfrm>
        </p:spPr>
        <p:txBody>
          <a:bodyPr/>
          <a:lstStyle/>
          <a:p>
            <a:r>
              <a:rPr lang="en-IN" dirty="0"/>
              <a:t>As an alternative, we have used an AD8238 ECG sensor to obtain ECG signals on the </a:t>
            </a:r>
            <a:r>
              <a:rPr lang="en-IN" dirty="0" smtClean="0"/>
              <a:t>CRO</a:t>
            </a:r>
            <a:endParaRPr lang="en-IN" dirty="0"/>
          </a:p>
          <a:p>
            <a:r>
              <a:rPr lang="en-IN" dirty="0"/>
              <a:t>W</a:t>
            </a:r>
            <a:r>
              <a:rPr lang="en-IN" dirty="0" smtClean="0"/>
              <a:t>orked </a:t>
            </a:r>
            <a:r>
              <a:rPr lang="en-IN" dirty="0"/>
              <a:t>on R-pi to sample signals at required </a:t>
            </a:r>
            <a:r>
              <a:rPr lang="en-IN" dirty="0" smtClean="0"/>
              <a:t>1KHz</a:t>
            </a:r>
            <a:endParaRPr lang="en-IN" dirty="0"/>
          </a:p>
          <a:p>
            <a:pPr lvl="1"/>
            <a:r>
              <a:rPr lang="en-IN" dirty="0" smtClean="0"/>
              <a:t>Sampled signal is stored as a </a:t>
            </a:r>
            <a:r>
              <a:rPr lang="en-IN" dirty="0" smtClean="0"/>
              <a:t>CSV</a:t>
            </a: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9" y="2709879"/>
            <a:ext cx="4416545" cy="3373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66" y="2659572"/>
            <a:ext cx="6177776" cy="3474564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63908" y="6303523"/>
            <a:ext cx="3389453" cy="56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IN" sz="1800" dirty="0" smtClean="0"/>
              <a:t>Output on CRO</a:t>
            </a:r>
            <a:endParaRPr lang="en-IN" sz="18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25944" y="6327100"/>
            <a:ext cx="4872690" cy="56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981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553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03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069770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526971" marR="0" indent="-32657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Wingdings 3"/>
              <a:buChar char="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IN" sz="1800" dirty="0" smtClean="0"/>
              <a:t>AD8232 with ECG sticky pads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773617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1097</Words>
  <Application>Microsoft Office PowerPoint</Application>
  <PresentationFormat>Widescreen</PresentationFormat>
  <Paragraphs>206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Helvetica</vt:lpstr>
      <vt:lpstr>Times New Roman</vt:lpstr>
      <vt:lpstr>Wingdings 3</vt:lpstr>
      <vt:lpstr>Ion</vt:lpstr>
      <vt:lpstr>A Real Time Application to Identify Alcoholics from ECG Signals</vt:lpstr>
      <vt:lpstr>Work Done By First Review</vt:lpstr>
      <vt:lpstr>Work Done By Second Review</vt:lpstr>
      <vt:lpstr>Work Done Since Last Review</vt:lpstr>
      <vt:lpstr>Work Done Since Last Review</vt:lpstr>
      <vt:lpstr>Circuit – Design</vt:lpstr>
      <vt:lpstr>Circuit – Design</vt:lpstr>
      <vt:lpstr>Circuit – Design</vt:lpstr>
      <vt:lpstr>Alternative Sensor</vt:lpstr>
      <vt:lpstr>Sensor Interface with R-pi</vt:lpstr>
      <vt:lpstr>PowerPoint Presentation</vt:lpstr>
      <vt:lpstr>Work Done Since Last Review</vt:lpstr>
      <vt:lpstr>PowerPoint Presentation</vt:lpstr>
      <vt:lpstr>PowerPoint Presentation</vt:lpstr>
      <vt:lpstr>Work Done</vt:lpstr>
      <vt:lpstr>Work Done Since Last Review</vt:lpstr>
      <vt:lpstr>Work Done Since Last Review</vt:lpstr>
      <vt:lpstr>MetaCognitive ELM</vt:lpstr>
      <vt:lpstr>MetaCognitive ELM</vt:lpstr>
      <vt:lpstr>What we expect from McELM</vt:lpstr>
      <vt:lpstr>TARGETS FOR THE NEXT REVIEW</vt:lpstr>
      <vt:lpstr>Literature Survey</vt:lpstr>
      <vt:lpstr>Literature Survey</vt:lpstr>
      <vt:lpstr>TIMELINE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Real Time Application to Identify Alcoholics from ECG Signals</dc:title>
  <cp:lastModifiedBy>Rakshith Vishwanatha (Intern)</cp:lastModifiedBy>
  <cp:revision>220</cp:revision>
  <dcterms:modified xsi:type="dcterms:W3CDTF">2017-04-06T03:15:38Z</dcterms:modified>
</cp:coreProperties>
</file>